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63" r:id="rId2"/>
    <p:sldId id="270" r:id="rId3"/>
    <p:sldId id="264" r:id="rId4"/>
    <p:sldId id="266" r:id="rId5"/>
    <p:sldId id="265" r:id="rId6"/>
    <p:sldId id="267" r:id="rId7"/>
    <p:sldId id="268" r:id="rId8"/>
    <p:sldId id="257" r:id="rId9"/>
    <p:sldId id="272" r:id="rId10"/>
    <p:sldId id="259" r:id="rId11"/>
    <p:sldId id="271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C910"/>
    <a:srgbClr val="D9D9D9"/>
    <a:srgbClr val="D3D3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4580" autoAdjust="0"/>
    <p:restoredTop sz="86410" autoAdjust="0"/>
  </p:normalViewPr>
  <p:slideViewPr>
    <p:cSldViewPr snapToGrid="0" snapToObjects="1">
      <p:cViewPr varScale="1">
        <p:scale>
          <a:sx n="71" d="100"/>
          <a:sy n="71" d="100"/>
        </p:scale>
        <p:origin x="235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B8C873-26E2-4D12-A861-15A1B643BEF1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5AE763-B234-48AD-9001-3FDD1F969F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0438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Store Performance Analysis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Promotional Analysis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Product&amp;CategoryAnalysis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image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Top 10 Stores By Incremental_Revenue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Bottom 10 Stores By Incremental_Sold_Units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Metrics BY City &amp; Stores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lineClusteredColumnComboChart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Promotional  Analysis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Product &amp; Category Analysis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Before_promo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Before_promo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Before_promo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Before_promo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card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gauge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Top 2 Promo_Types By  Incremental_Revenue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Bottom 2 Promo_Types  BY  INcremental_Sold_Units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Sales before &amp; after_promo &amp; ISU%  BY Promotions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Store Performance Analysis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Product &amp; Category Analysis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IR &amp; IR% BY Promotions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donutChart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Metrics By PromoType 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ext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scatterChart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textbox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Home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actionButton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Store Performance Analysis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Promotional  Analysis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funnel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Exceptionaly Performed Products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Poorly Performed Products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  <a:p>
            <a:r>
              <a:rPr b="1" dirty="0"/>
              <a:t>slicer</a:t>
            </a:r>
            <a:endParaRPr dirty="0"/>
          </a:p>
          <a:p>
            <a:r>
              <a:rPr b="0" dirty="0"/>
              <a:t>No alt text provided</a:t>
            </a:r>
            <a:endParaRPr dirty="0"/>
          </a:p>
          <a:p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89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4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640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98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881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331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692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913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818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90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807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7ED9C8-F09A-4D9E-BEC0-4725162E21FF}" type="datetimeFigureOut">
              <a:rPr lang="en-US" smtClean="0"/>
              <a:t>3/3/2024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D807A-D3EC-4DEA-86E2-120E4093F1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691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e3d282a-cf95-4074-83b4-ccc92def7223/?pbi_source=PowerPoint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e3d282a-cf95-4074-83b4-ccc92def7223/?pbi_source=PowerPoint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e3d282a-cf95-4074-83b4-ccc92def7223/?pbi_source=PowerPoin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pp.powerbi.com/groups/me/reports/ae3d282a-cf95-4074-83b4-ccc92def7223/?pbi_source=PowerPoin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8C4366-A3EF-DE26-EC38-DF371ACC3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53A6DC-245B-6A56-3FF3-ECE7ACB58B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5080">
            <a:off x="229153" y="2274350"/>
            <a:ext cx="1106482" cy="11064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DD528A-BE9F-5725-A3CD-C48D2F1179D9}"/>
              </a:ext>
            </a:extLst>
          </p:cNvPr>
          <p:cNvSpPr txBox="1"/>
          <p:nvPr/>
        </p:nvSpPr>
        <p:spPr>
          <a:xfrm>
            <a:off x="588805" y="258608"/>
            <a:ext cx="1011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Atliq Retail Mart Festive Sales Promotion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19653-5672-E4B7-47D4-4DFE35CE3C16}"/>
              </a:ext>
            </a:extLst>
          </p:cNvPr>
          <p:cNvSpPr txBox="1"/>
          <p:nvPr/>
        </p:nvSpPr>
        <p:spPr>
          <a:xfrm>
            <a:off x="8360229" y="5810387"/>
            <a:ext cx="357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MahaLakshmi.MR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DataAnalyst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2AC4F82-553E-CA18-ACA2-1F39F75C0E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5080">
            <a:off x="10676862" y="4993267"/>
            <a:ext cx="1038755" cy="103875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184E1C-F62E-475F-4566-7C7BF47AA5CA}"/>
              </a:ext>
            </a:extLst>
          </p:cNvPr>
          <p:cNvSpPr/>
          <p:nvPr/>
        </p:nvSpPr>
        <p:spPr>
          <a:xfrm>
            <a:off x="1758017" y="1587547"/>
            <a:ext cx="8675966" cy="4044876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175" marR="33020" indent="2540" algn="just">
              <a:lnSpc>
                <a:spcPct val="112000"/>
              </a:lnSpc>
              <a:spcBef>
                <a:spcPts val="0"/>
              </a:spcBef>
              <a:spcAft>
                <a:spcPts val="2110"/>
              </a:spcAft>
            </a:pPr>
            <a:r>
              <a:rPr lang="en-US" sz="1800" kern="1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Atliq Mart is a retail giant with over 50 supermarkets in the southern region of India. All their 50 stores ran a massive promotion during the Diwali 2023 and Sankranti 2024 (festive time in India) on their Atliq branded products.</a:t>
            </a:r>
          </a:p>
          <a:p>
            <a:pPr marL="3175" marR="33020" indent="2540" algn="just">
              <a:lnSpc>
                <a:spcPct val="112000"/>
              </a:lnSpc>
              <a:spcAft>
                <a:spcPts val="2110"/>
              </a:spcAft>
            </a:pPr>
            <a:r>
              <a:rPr lang="en-US" sz="1800" kern="1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 order to understand which promotions did well and which did not ….</a:t>
            </a:r>
          </a:p>
          <a:p>
            <a:pPr marL="3175" marR="33020" indent="2540" algn="just">
              <a:lnSpc>
                <a:spcPct val="112000"/>
              </a:lnSpc>
              <a:spcAft>
                <a:spcPts val="2110"/>
              </a:spcAft>
            </a:pPr>
            <a:r>
              <a:rPr lang="en-US" sz="1800" u="none" strike="noStrike" kern="1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Fill>
                  <a:solidFill>
                    <a:srgbClr val="000000"/>
                  </a:solidFill>
                </a:u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analysis provides a presentation with actionable insights</a:t>
            </a:r>
            <a:endParaRPr lang="en-US" sz="1800" kern="100" dirty="0">
              <a:solidFill>
                <a:schemeClr val="accent1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175" marR="33020" indent="2540" algn="just">
              <a:lnSpc>
                <a:spcPct val="112000"/>
              </a:lnSpc>
              <a:spcBef>
                <a:spcPts val="0"/>
              </a:spcBef>
              <a:spcAft>
                <a:spcPts val="2110"/>
              </a:spcAft>
            </a:pPr>
            <a:r>
              <a:rPr lang="en-US" sz="1800" kern="1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 that the </a:t>
            </a:r>
          </a:p>
          <a:p>
            <a:pPr marL="3175" marR="33020" indent="2540" algn="just">
              <a:lnSpc>
                <a:spcPct val="112000"/>
              </a:lnSpc>
              <a:spcAft>
                <a:spcPts val="2110"/>
              </a:spcAft>
            </a:pPr>
            <a:r>
              <a:rPr lang="en-US" sz="18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sales director</a:t>
            </a:r>
            <a:r>
              <a:rPr lang="en-US" sz="1800" kern="1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can make informed decisions for their next promotional period.</a:t>
            </a:r>
          </a:p>
        </p:txBody>
      </p:sp>
    </p:spTree>
    <p:extLst>
      <p:ext uri="{BB962C8B-B14F-4D97-AF65-F5344CB8AC3E}">
        <p14:creationId xmlns:p14="http://schemas.microsoft.com/office/powerpoint/2010/main" val="114502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licer ,slicer ,Top 2 Promo_Types By  Incremental_Revenue ,Bottom 2 Promo_Types  BY  INcremental_Sold_Units ,Sales before &amp; after_promo &amp; ISU%  BY Promotions ,actionButton ,textbox ,Store Performance Analysis ,Home ,Product &amp; Category Analysis ,IR &amp; IR% BY Promotions ,donutChart ,donutChart ,Metrics By PromoType 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0"/>
            <a:ext cx="120586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Promotional_Analysis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licer ,slicer ,scatterChart ,textbox ,Home ,actionButton ,slicer ,Store Performance Analysis ,Promotional  Analysis ,funnel ,Exceptionaly Performed Products ,Poorly Performed Products ,slicer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0"/>
            <a:ext cx="120586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Product&amp;Category_Analysis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31C189-4138-F936-DB98-94DD2B39D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B3DB09-DB9D-B412-B647-A80937195C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F343AB-7C27-1459-CF52-536D2BAA30F8}"/>
              </a:ext>
            </a:extLst>
          </p:cNvPr>
          <p:cNvSpPr txBox="1"/>
          <p:nvPr/>
        </p:nvSpPr>
        <p:spPr>
          <a:xfrm>
            <a:off x="588805" y="258608"/>
            <a:ext cx="1011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Atliq Retail Mart Festive Sales Promotion Analysis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76A260-0F68-2AFC-AEE8-911A8254E041}"/>
              </a:ext>
            </a:extLst>
          </p:cNvPr>
          <p:cNvSpPr txBox="1"/>
          <p:nvPr/>
        </p:nvSpPr>
        <p:spPr>
          <a:xfrm>
            <a:off x="8360229" y="5810387"/>
            <a:ext cx="35705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MahaLakshmi.MR</a:t>
            </a:r>
          </a:p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</a:rPr>
              <a:t>DataAnalyst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E7416082-2528-44D2-118D-56AC05BA1D54}"/>
              </a:ext>
            </a:extLst>
          </p:cNvPr>
          <p:cNvGrpSpPr/>
          <p:nvPr/>
        </p:nvGrpSpPr>
        <p:grpSpPr>
          <a:xfrm>
            <a:off x="304617" y="1280160"/>
            <a:ext cx="11582765" cy="4329586"/>
            <a:chOff x="304617" y="1187648"/>
            <a:chExt cx="11582765" cy="4422098"/>
          </a:xfrm>
          <a:effectLst>
            <a:glow rad="101600">
              <a:schemeClr val="accent1">
                <a:satMod val="175000"/>
                <a:alpha val="40000"/>
              </a:schemeClr>
            </a:glow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D6E9BDA-C073-412E-1000-2DC813D8C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617" y="1187648"/>
              <a:ext cx="11582765" cy="442209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830EC5C-D9DB-78F2-03D3-6A7D32338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152451" y="2915322"/>
              <a:ext cx="3201943" cy="20198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5628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9485C4-7E9D-D7B6-7743-897B789BF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B65C1D-2CA5-36FE-B512-BFB291D80A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A6A3D9-982A-E4A5-1E11-8EC0CD5048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5080">
            <a:off x="382744" y="1354459"/>
            <a:ext cx="921835" cy="921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A0F9635-46D2-D18F-E0F4-5A4418729FEC}"/>
              </a:ext>
            </a:extLst>
          </p:cNvPr>
          <p:cNvSpPr txBox="1"/>
          <p:nvPr/>
        </p:nvSpPr>
        <p:spPr>
          <a:xfrm>
            <a:off x="588805" y="258608"/>
            <a:ext cx="101134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tx2">
                    <a:lumMod val="20000"/>
                    <a:lumOff val="80000"/>
                  </a:schemeClr>
                </a:solidFill>
              </a:rPr>
              <a:t>Atliq Retail Mart Festive Sales Promotion Analysis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41FA49B-E187-0AFC-2F08-48E2FDFED4BF}"/>
              </a:ext>
            </a:extLst>
          </p:cNvPr>
          <p:cNvGrpSpPr/>
          <p:nvPr/>
        </p:nvGrpSpPr>
        <p:grpSpPr>
          <a:xfrm>
            <a:off x="1307525" y="1672516"/>
            <a:ext cx="8675966" cy="4271384"/>
            <a:chOff x="1758017" y="1279562"/>
            <a:chExt cx="8675966" cy="4271384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862E2E2C-942D-FE42-652A-33CECAAEAB27}"/>
                </a:ext>
              </a:extLst>
            </p:cNvPr>
            <p:cNvSpPr/>
            <p:nvPr/>
          </p:nvSpPr>
          <p:spPr>
            <a:xfrm>
              <a:off x="1758017" y="1279562"/>
              <a:ext cx="8675966" cy="4271384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7000"/>
                </a:lnSpc>
                <a:spcAft>
                  <a:spcPts val="580"/>
                </a:spcAft>
              </a:pPr>
              <a:r>
                <a:rPr lang="en-US" sz="3600" kern="1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Business Requests</a:t>
              </a:r>
              <a:br>
                <a:rPr lang="en-US" sz="3600" kern="1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</a:br>
              <a:r>
                <a:rPr lang="en-US" kern="100" dirty="0">
                  <a:solidFill>
                    <a:schemeClr val="accent1">
                      <a:lumMod val="20000"/>
                      <a:lumOff val="80000"/>
                    </a:schemeClr>
                  </a:solidFill>
                  <a:uFill>
                    <a:solidFill>
                      <a:srgbClr val="000000"/>
                    </a:solidFill>
                  </a:u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I</a:t>
              </a:r>
              <a:r>
                <a:rPr lang="en-US" sz="1800" u="none" strike="noStrike" kern="100" dirty="0">
                  <a:solidFill>
                    <a:schemeClr val="accent1">
                      <a:lumMod val="20000"/>
                      <a:lumOff val="80000"/>
                    </a:schemeClr>
                  </a:solidFill>
                  <a:effectLst/>
                  <a:uFill>
                    <a:solidFill>
                      <a:srgbClr val="000000"/>
                    </a:solidFill>
                  </a:u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mportant business questions posed by senior executives, requiring SQL-based report generation.</a:t>
              </a:r>
            </a:p>
            <a:p>
              <a:pPr marL="0" marR="0" algn="ctr">
                <a:lnSpc>
                  <a:spcPct val="107000"/>
                </a:lnSpc>
                <a:spcBef>
                  <a:spcPts val="0"/>
                </a:spcBef>
                <a:spcAft>
                  <a:spcPts val="580"/>
                </a:spcAft>
              </a:pPr>
              <a:endParaRPr lang="en-US" sz="3600" kern="100" dirty="0"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21E3EB2-7420-65CF-F037-041B6C5ADD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38338" y="3808208"/>
              <a:ext cx="2915323" cy="1570616"/>
            </a:xfrm>
            <a:prstGeom prst="rect">
              <a:avLst/>
            </a:prstGeom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993E8C5-134F-34F1-56E5-08A1B7B776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685080">
            <a:off x="10676862" y="4993267"/>
            <a:ext cx="1038755" cy="103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953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36E6AD-0B0E-D611-2590-85DEA643F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2BA18D-6E3B-38D2-A56F-BF609410E6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078" y="-116632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0E1E08-2E1A-2F2D-CD85-FC16B0060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81" y="925599"/>
            <a:ext cx="5547841" cy="4773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8E79EF-2E9B-36CC-CA9E-091523F1FF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615" b="621"/>
          <a:stretch/>
        </p:blipFill>
        <p:spPr>
          <a:xfrm>
            <a:off x="6647870" y="3940855"/>
            <a:ext cx="4534678" cy="149289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98E8A307-B0A0-9568-F7AD-1FB54DB5A98E}"/>
              </a:ext>
            </a:extLst>
          </p:cNvPr>
          <p:cNvSpPr/>
          <p:nvPr/>
        </p:nvSpPr>
        <p:spPr>
          <a:xfrm>
            <a:off x="6211080" y="3009122"/>
            <a:ext cx="970384" cy="419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C53FCAB-FF99-7D3A-2056-399F313AF345}"/>
              </a:ext>
            </a:extLst>
          </p:cNvPr>
          <p:cNvSpPr/>
          <p:nvPr/>
        </p:nvSpPr>
        <p:spPr>
          <a:xfrm>
            <a:off x="7300999" y="710005"/>
            <a:ext cx="3181767" cy="2022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1 .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L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ist of products with a base price greater than 500 and that are featured in promo type of 'BOGOF' (Buy One Get One Free)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9368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646B25-1066-35F8-6A94-ABDC3AA7A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088A9A-6623-B6B8-626F-66C07C47A5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105C286-2F8E-3FDF-41DF-D9E0344D63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326" y="1343608"/>
            <a:ext cx="4795935" cy="46760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D43607D-39FE-1C8D-1910-2970A255568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840" t="1" r="11330" b="1662"/>
          <a:stretch/>
        </p:blipFill>
        <p:spPr>
          <a:xfrm>
            <a:off x="7074286" y="3000512"/>
            <a:ext cx="3592284" cy="31591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A4F5B48-DB35-8D20-9394-ECECCA4EFC9B}"/>
              </a:ext>
            </a:extLst>
          </p:cNvPr>
          <p:cNvSpPr/>
          <p:nvPr/>
        </p:nvSpPr>
        <p:spPr>
          <a:xfrm>
            <a:off x="7279544" y="489038"/>
            <a:ext cx="3181767" cy="2022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2.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R</a:t>
            </a:r>
            <a:r>
              <a:rPr lang="en-US" sz="18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eport that provides an overview of the number of stores in each city. The results will be sorted in descending order of store counts. The report includes two essential fields: city and store count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6644898-D1D9-5DE6-B140-9935445B7DC3}"/>
              </a:ext>
            </a:extLst>
          </p:cNvPr>
          <p:cNvSpPr/>
          <p:nvPr/>
        </p:nvSpPr>
        <p:spPr>
          <a:xfrm>
            <a:off x="5610808" y="2790573"/>
            <a:ext cx="970384" cy="419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935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34CA43-B151-A9B7-B564-F1BA1FA69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37B1ED-8C76-1985-9CF4-1ADA66437D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4D1453-FEE1-3316-166D-70D363031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948" y="783771"/>
            <a:ext cx="6566677" cy="550506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6C7CCF0-BC84-E1D7-7A24-6E3E145023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3833" y="3750906"/>
            <a:ext cx="4434881" cy="1781205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B82C7474-1468-9B3B-2162-76CDCAC15E6D}"/>
              </a:ext>
            </a:extLst>
          </p:cNvPr>
          <p:cNvSpPr/>
          <p:nvPr/>
        </p:nvSpPr>
        <p:spPr>
          <a:xfrm flipV="1">
            <a:off x="6981371" y="3166971"/>
            <a:ext cx="744376" cy="36933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4CE1EF4-780A-47AB-4DFC-6C269586246C}"/>
              </a:ext>
            </a:extLst>
          </p:cNvPr>
          <p:cNvSpPr/>
          <p:nvPr/>
        </p:nvSpPr>
        <p:spPr>
          <a:xfrm>
            <a:off x="7760954" y="783771"/>
            <a:ext cx="3181767" cy="2022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3</a:t>
            </a:r>
            <a:r>
              <a:rPr lang="en-US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.</a:t>
            </a:r>
            <a:r>
              <a:rPr lang="en-US" sz="180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Report that displays each campaign along with the total revenue generated before and after the campaign?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038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63BC98-764F-494F-A114-34125C22E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54BF5B-D7C8-A381-30B0-64EC51B7A8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FDD9AE5-41CD-A65C-D058-D490ABE61671}"/>
              </a:ext>
            </a:extLst>
          </p:cNvPr>
          <p:cNvGrpSpPr/>
          <p:nvPr/>
        </p:nvGrpSpPr>
        <p:grpSpPr>
          <a:xfrm>
            <a:off x="404732" y="497838"/>
            <a:ext cx="5641898" cy="5890251"/>
            <a:chOff x="166394" y="497838"/>
            <a:chExt cx="5641898" cy="5890251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8257B84-8B7D-A2A4-5539-3FE3D1DC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6395" y="497838"/>
              <a:ext cx="5641897" cy="394015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EB50963-5DB9-2B36-45CA-D929E8F6D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6394" y="4437991"/>
              <a:ext cx="5641897" cy="195009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C96B562B-CA41-3A2A-486E-6916311E2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517" y="4095473"/>
            <a:ext cx="4779351" cy="2006081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515062E-E9A6-8AD5-00E7-D753372C9138}"/>
              </a:ext>
            </a:extLst>
          </p:cNvPr>
          <p:cNvSpPr/>
          <p:nvPr/>
        </p:nvSpPr>
        <p:spPr>
          <a:xfrm>
            <a:off x="7661673" y="987909"/>
            <a:ext cx="3181767" cy="2022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4. Report that calculates the Incremental Sold Quantity (ISU%) for each category during the Diwali campaign. &amp; Rankings for the categories based on their ISU%.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CDD54191-9FE2-C657-93DC-FFC18991E66B}"/>
              </a:ext>
            </a:extLst>
          </p:cNvPr>
          <p:cNvSpPr/>
          <p:nvPr/>
        </p:nvSpPr>
        <p:spPr>
          <a:xfrm>
            <a:off x="6451363" y="3219061"/>
            <a:ext cx="970384" cy="41987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444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ECA6B-9528-1401-C041-B29B0A9E6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F51A22-EAF9-5A39-5600-79C542A9E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8DE8BA6-8230-AF22-5B28-6F3A604E2098}"/>
              </a:ext>
            </a:extLst>
          </p:cNvPr>
          <p:cNvGrpSpPr/>
          <p:nvPr/>
        </p:nvGrpSpPr>
        <p:grpSpPr>
          <a:xfrm>
            <a:off x="433887" y="438681"/>
            <a:ext cx="5929604" cy="6018226"/>
            <a:chOff x="226176" y="414847"/>
            <a:chExt cx="5929604" cy="5844686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19F2933-31A8-4FCC-7147-890B9F32E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6177" y="414847"/>
              <a:ext cx="5929603" cy="338381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E604EB-7670-615C-A9E4-93206F4CD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6176" y="3798657"/>
              <a:ext cx="5929603" cy="2460876"/>
            </a:xfrm>
            <a:prstGeom prst="rect">
              <a:avLst/>
            </a:prstGeom>
          </p:spPr>
        </p:pic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5DD7DA3A-1854-DED3-C88C-A0C8FCF1F7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78"/>
          <a:stretch/>
        </p:blipFill>
        <p:spPr>
          <a:xfrm>
            <a:off x="7045987" y="4224434"/>
            <a:ext cx="4709568" cy="201541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763E8602-DAE5-7CAB-0871-8BD286D6D656}"/>
              </a:ext>
            </a:extLst>
          </p:cNvPr>
          <p:cNvSpPr/>
          <p:nvPr/>
        </p:nvSpPr>
        <p:spPr>
          <a:xfrm flipV="1">
            <a:off x="6609541" y="2888618"/>
            <a:ext cx="1202184" cy="55917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3D39A19-C816-7D9D-8190-C61741DB14DF}"/>
              </a:ext>
            </a:extLst>
          </p:cNvPr>
          <p:cNvSpPr/>
          <p:nvPr/>
        </p:nvSpPr>
        <p:spPr>
          <a:xfrm>
            <a:off x="7809887" y="1145769"/>
            <a:ext cx="3181767" cy="202243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5. Report featuring the Top 5 products, ranked by Incremental Revenue Percentage (IR%), across all campaigns. 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973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Store Performance Analysis ,textbox ,Promotional Analysis ,textbox ,Product&amp;CategoryAnalysis ,textbox ,image ,image ,textbox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0"/>
            <a:ext cx="120586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Home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 title="This slide contains the following visuals: Top 10 Stores By Incremental_Revenue ,Bottom 10 Stores By Incremental_Sold_Units ,slicer ,slicer ,slicer ,Metrics BY City &amp; Stores ,gauge ,gauge ,slicer ,lineClusteredColumnComboChart ,textbox ,actionButton ,gauge ,Promotional  Analysis ,Product &amp; Category Analysis ,Home ,Before_promo ,Before_promo ,Before_promo ,Before_promo ,card ,card ,card ,card ,gauge. Please refer to the notes on this slide for details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" y="0"/>
            <a:ext cx="12058650" cy="6858000"/>
          </a:xfrm>
          <a:prstGeom prst="rect">
            <a:avLst/>
          </a:prstGeom>
          <a:noFill/>
        </p:spPr>
      </p:pic>
      <p:sp>
        <p:nvSpPr>
          <p:cNvPr id="4" name="Title" hidden="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Store_Performance_Analysis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398</TotalTime>
  <Words>669</Words>
  <Application>Microsoft Office PowerPoint</Application>
  <PresentationFormat>Widescreen</PresentationFormat>
  <Paragraphs>204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Home</vt:lpstr>
      <vt:lpstr>Store_Performance_Analysis</vt:lpstr>
      <vt:lpstr>Promotional_Analysis</vt:lpstr>
      <vt:lpstr>Product&amp;Category_Analysis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Power BI</dc:creator>
  <cp:lastModifiedBy>mahalakshmi MR</cp:lastModifiedBy>
  <cp:revision>19</cp:revision>
  <dcterms:created xsi:type="dcterms:W3CDTF">2016-09-04T11:54:55Z</dcterms:created>
  <dcterms:modified xsi:type="dcterms:W3CDTF">2024-03-03T13:46:06Z</dcterms:modified>
</cp:coreProperties>
</file>